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</p:sldMasterIdLst>
  <p:notesMasterIdLst>
    <p:notesMasterId r:id="rId30"/>
  </p:notesMasterIdLst>
  <p:handoutMasterIdLst>
    <p:handoutMasterId r:id="rId31"/>
  </p:handoutMasterIdLst>
  <p:sldIdLst>
    <p:sldId id="276" r:id="rId2"/>
    <p:sldId id="311" r:id="rId3"/>
    <p:sldId id="287" r:id="rId4"/>
    <p:sldId id="288" r:id="rId5"/>
    <p:sldId id="290" r:id="rId6"/>
    <p:sldId id="289" r:id="rId7"/>
    <p:sldId id="277" r:id="rId8"/>
    <p:sldId id="273" r:id="rId9"/>
    <p:sldId id="274" r:id="rId10"/>
    <p:sldId id="299" r:id="rId11"/>
    <p:sldId id="308" r:id="rId12"/>
    <p:sldId id="298" r:id="rId13"/>
    <p:sldId id="306" r:id="rId14"/>
    <p:sldId id="300" r:id="rId15"/>
    <p:sldId id="301" r:id="rId16"/>
    <p:sldId id="309" r:id="rId17"/>
    <p:sldId id="307" r:id="rId18"/>
    <p:sldId id="302" r:id="rId19"/>
    <p:sldId id="303" r:id="rId20"/>
    <p:sldId id="312" r:id="rId21"/>
    <p:sldId id="310" r:id="rId22"/>
    <p:sldId id="292" r:id="rId23"/>
    <p:sldId id="293" r:id="rId24"/>
    <p:sldId id="296" r:id="rId25"/>
    <p:sldId id="294" r:id="rId26"/>
    <p:sldId id="295" r:id="rId27"/>
    <p:sldId id="270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arson, Alyssa" initials="AP" lastIdx="1" clrIdx="0"/>
  <p:cmAuthor id="1" name="LePlatt, Denille" initials="LD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101E8E"/>
    <a:srgbClr val="B9B9B9"/>
    <a:srgbClr val="46797A"/>
    <a:srgbClr val="FFC846"/>
    <a:srgbClr val="EF7521"/>
    <a:srgbClr val="86BE40"/>
    <a:srgbClr val="5C6670"/>
    <a:srgbClr val="488BC9"/>
    <a:srgbClr val="827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136" autoAdjust="0"/>
  </p:normalViewPr>
  <p:slideViewPr>
    <p:cSldViewPr snapToGrid="0" showGuides="1">
      <p:cViewPr>
        <p:scale>
          <a:sx n="61" d="100"/>
          <a:sy n="61" d="100"/>
        </p:scale>
        <p:origin x="13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61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coedu-my.sharepoint.com/personal/valerie_sherman_unco_edu/Documents/Progress%20Report/Scholarship%20-present_3.7.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lerie.sherman\AppData\Roaming\Microsoft\Excel\Scholarship%20-present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coedu-my.sharepoint.com/personal/valerie_sherman_unco_edu/Documents/Progress%20Report/Scholarship%20-present_3.7.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coedu-my.sharepoint.com/personal/valerie_sherman_unco_edu/Documents/Progress%20Report/Scholarship%20-present_3.7.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398757541979E-2"/>
          <c:y val="3.9131215293132841E-2"/>
          <c:w val="0.920199956889447"/>
          <c:h val="0.83782771840432402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Sheet5!$A$1:$A$6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Sheet5!$B$1:$B$6</c:f>
              <c:numCache>
                <c:formatCode>General</c:formatCode>
                <c:ptCount val="6"/>
                <c:pt idx="0">
                  <c:v>3274</c:v>
                </c:pt>
                <c:pt idx="1">
                  <c:v>3078</c:v>
                </c:pt>
                <c:pt idx="2">
                  <c:v>2858</c:v>
                </c:pt>
                <c:pt idx="3">
                  <c:v>2704</c:v>
                </c:pt>
                <c:pt idx="4">
                  <c:v>2529</c:v>
                </c:pt>
                <c:pt idx="5">
                  <c:v>2472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4-4F85-9EB8-35925BE9B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288973296"/>
        <c:axId val="-1364752032"/>
      </c:lineChart>
      <c:dateAx>
        <c:axId val="-128897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4752032"/>
        <c:crosses val="autoZero"/>
        <c:auto val="0"/>
        <c:lblOffset val="100"/>
        <c:baseTimeUnit val="days"/>
      </c:dateAx>
      <c:valAx>
        <c:axId val="-1364752032"/>
        <c:scaling>
          <c:orientation val="minMax"/>
          <c:max val="3500"/>
          <c:min val="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ln>
                  <a:solidFill>
                    <a:sysClr val="windowText" lastClr="000000"/>
                  </a:solidFill>
                </a:ln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89732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843325288864527E-2"/>
          <c:y val="3.0318705874987237E-2"/>
          <c:w val="0.82086632787922786"/>
          <c:h val="0.64851322865038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Sheet4!$B$2:$O$2</c:f>
              <c:numCache>
                <c:formatCode>General</c:formatCode>
                <c:ptCount val="14"/>
                <c:pt idx="0">
                  <c:v>89</c:v>
                </c:pt>
                <c:pt idx="1">
                  <c:v>88</c:v>
                </c:pt>
                <c:pt idx="2">
                  <c:v>35</c:v>
                </c:pt>
                <c:pt idx="3">
                  <c:v>1102</c:v>
                </c:pt>
                <c:pt idx="4">
                  <c:v>227</c:v>
                </c:pt>
                <c:pt idx="5">
                  <c:v>249</c:v>
                </c:pt>
                <c:pt idx="6">
                  <c:v>123</c:v>
                </c:pt>
                <c:pt idx="7">
                  <c:v>94</c:v>
                </c:pt>
                <c:pt idx="8">
                  <c:v>83</c:v>
                </c:pt>
                <c:pt idx="9">
                  <c:v>166</c:v>
                </c:pt>
                <c:pt idx="10">
                  <c:v>47</c:v>
                </c:pt>
                <c:pt idx="11">
                  <c:v>141</c:v>
                </c:pt>
                <c:pt idx="12">
                  <c:v>222</c:v>
                </c:pt>
                <c:pt idx="13">
                  <c:v>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FD-445B-9AF4-6877A8B8FB15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Sheet4!$B$3:$O$3</c:f>
              <c:numCache>
                <c:formatCode>General</c:formatCode>
                <c:ptCount val="14"/>
                <c:pt idx="0">
                  <c:v>106</c:v>
                </c:pt>
                <c:pt idx="1">
                  <c:v>106</c:v>
                </c:pt>
                <c:pt idx="2">
                  <c:v>39</c:v>
                </c:pt>
                <c:pt idx="3">
                  <c:v>934</c:v>
                </c:pt>
                <c:pt idx="4">
                  <c:v>201</c:v>
                </c:pt>
                <c:pt idx="5">
                  <c:v>343</c:v>
                </c:pt>
                <c:pt idx="6">
                  <c:v>89</c:v>
                </c:pt>
                <c:pt idx="7">
                  <c:v>94</c:v>
                </c:pt>
                <c:pt idx="8">
                  <c:v>82</c:v>
                </c:pt>
                <c:pt idx="9">
                  <c:v>389</c:v>
                </c:pt>
                <c:pt idx="10">
                  <c:v>51</c:v>
                </c:pt>
                <c:pt idx="11">
                  <c:v>132</c:v>
                </c:pt>
                <c:pt idx="12">
                  <c:v>220</c:v>
                </c:pt>
                <c:pt idx="1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FD-445B-9AF4-6877A8B8FB15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Sheet4!$B$4:$O$4</c:f>
              <c:numCache>
                <c:formatCode>General</c:formatCode>
                <c:ptCount val="14"/>
                <c:pt idx="0">
                  <c:v>96</c:v>
                </c:pt>
                <c:pt idx="1">
                  <c:v>111</c:v>
                </c:pt>
                <c:pt idx="2">
                  <c:v>45</c:v>
                </c:pt>
                <c:pt idx="3">
                  <c:v>992</c:v>
                </c:pt>
                <c:pt idx="4">
                  <c:v>192</c:v>
                </c:pt>
                <c:pt idx="5">
                  <c:v>290</c:v>
                </c:pt>
                <c:pt idx="6">
                  <c:v>75</c:v>
                </c:pt>
                <c:pt idx="7">
                  <c:v>105</c:v>
                </c:pt>
                <c:pt idx="8">
                  <c:v>85</c:v>
                </c:pt>
                <c:pt idx="9">
                  <c:v>231</c:v>
                </c:pt>
                <c:pt idx="10">
                  <c:v>48</c:v>
                </c:pt>
                <c:pt idx="11">
                  <c:v>135</c:v>
                </c:pt>
                <c:pt idx="12">
                  <c:v>212</c:v>
                </c:pt>
                <c:pt idx="1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FD-445B-9AF4-6877A8B8FB15}"/>
            </c:ext>
          </c:extLst>
        </c:ser>
        <c:ser>
          <c:idx val="3"/>
          <c:order val="3"/>
          <c:tx>
            <c:strRef>
              <c:f>Sheet4!$A$5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Sheet4!$B$5:$O$5</c:f>
              <c:numCache>
                <c:formatCode>General</c:formatCode>
                <c:ptCount val="14"/>
                <c:pt idx="0">
                  <c:v>83</c:v>
                </c:pt>
                <c:pt idx="1">
                  <c:v>103</c:v>
                </c:pt>
                <c:pt idx="2">
                  <c:v>35</c:v>
                </c:pt>
                <c:pt idx="3">
                  <c:v>905</c:v>
                </c:pt>
                <c:pt idx="4">
                  <c:v>191</c:v>
                </c:pt>
                <c:pt idx="5">
                  <c:v>213</c:v>
                </c:pt>
                <c:pt idx="6">
                  <c:v>105</c:v>
                </c:pt>
                <c:pt idx="7">
                  <c:v>118</c:v>
                </c:pt>
                <c:pt idx="8">
                  <c:v>71</c:v>
                </c:pt>
                <c:pt idx="9">
                  <c:v>277</c:v>
                </c:pt>
                <c:pt idx="10">
                  <c:v>39</c:v>
                </c:pt>
                <c:pt idx="11">
                  <c:v>124</c:v>
                </c:pt>
                <c:pt idx="12">
                  <c:v>193</c:v>
                </c:pt>
                <c:pt idx="13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FD-445B-9AF4-6877A8B8FB15}"/>
            </c:ext>
          </c:extLst>
        </c:ser>
        <c:ser>
          <c:idx val="4"/>
          <c:order val="4"/>
          <c:tx>
            <c:strRef>
              <c:f>Sheet4!$A$6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Sheet4!$B$6:$O$6</c:f>
              <c:numCache>
                <c:formatCode>General</c:formatCode>
                <c:ptCount val="14"/>
                <c:pt idx="0">
                  <c:v>68</c:v>
                </c:pt>
                <c:pt idx="1">
                  <c:v>81</c:v>
                </c:pt>
                <c:pt idx="2">
                  <c:v>41</c:v>
                </c:pt>
                <c:pt idx="3">
                  <c:v>836</c:v>
                </c:pt>
                <c:pt idx="4">
                  <c:v>175</c:v>
                </c:pt>
                <c:pt idx="5">
                  <c:v>279</c:v>
                </c:pt>
                <c:pt idx="6">
                  <c:v>102</c:v>
                </c:pt>
                <c:pt idx="7">
                  <c:v>90</c:v>
                </c:pt>
                <c:pt idx="8">
                  <c:v>58</c:v>
                </c:pt>
                <c:pt idx="9">
                  <c:v>302</c:v>
                </c:pt>
                <c:pt idx="10">
                  <c:v>43</c:v>
                </c:pt>
                <c:pt idx="11">
                  <c:v>127</c:v>
                </c:pt>
                <c:pt idx="12">
                  <c:v>167</c:v>
                </c:pt>
                <c:pt idx="13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FD-445B-9AF4-6877A8B8FB15}"/>
            </c:ext>
          </c:extLst>
        </c:ser>
        <c:ser>
          <c:idx val="5"/>
          <c:order val="5"/>
          <c:tx>
            <c:strRef>
              <c:f>Sheet4!$A$7</c:f>
              <c:strCache>
                <c:ptCount val="1"/>
                <c:pt idx="0">
                  <c:v>2015-2016</c:v>
                </c:pt>
              </c:strCache>
            </c:strRef>
          </c:tx>
          <c:invertIfNegative val="0"/>
          <c:cat>
            <c:strRef>
              <c:f>Sheet4!$B$1:$O$1</c:f>
              <c:strCache>
                <c:ptCount val="14"/>
                <c:pt idx="0">
                  <c:v>Art</c:v>
                </c:pt>
                <c:pt idx="1">
                  <c:v>Early Childhood Education</c:v>
                </c:pt>
                <c:pt idx="2">
                  <c:v>ECE - Special Education Specialist</c:v>
                </c:pt>
                <c:pt idx="3">
                  <c:v>Elementary Education</c:v>
                </c:pt>
                <c:pt idx="4">
                  <c:v>English</c:v>
                </c:pt>
                <c:pt idx="5">
                  <c:v>CLD</c:v>
                </c:pt>
                <c:pt idx="6">
                  <c:v>Math</c:v>
                </c:pt>
                <c:pt idx="7">
                  <c:v>Music</c:v>
                </c:pt>
                <c:pt idx="8">
                  <c:v>PE</c:v>
                </c:pt>
                <c:pt idx="9">
                  <c:v>Principal</c:v>
                </c:pt>
                <c:pt idx="10">
                  <c:v>Reading</c:v>
                </c:pt>
                <c:pt idx="11">
                  <c:v>Science</c:v>
                </c:pt>
                <c:pt idx="12">
                  <c:v>Social Studies</c:v>
                </c:pt>
                <c:pt idx="13">
                  <c:v>Special Education </c:v>
                </c:pt>
              </c:strCache>
            </c:strRef>
          </c:cat>
          <c:val>
            <c:numRef>
              <c:f>Sheet4!$B$7:$O$7</c:f>
              <c:numCache>
                <c:formatCode>General</c:formatCode>
                <c:ptCount val="14"/>
                <c:pt idx="0">
                  <c:v>73</c:v>
                </c:pt>
                <c:pt idx="1">
                  <c:v>101</c:v>
                </c:pt>
                <c:pt idx="2">
                  <c:v>47</c:v>
                </c:pt>
                <c:pt idx="3">
                  <c:v>751</c:v>
                </c:pt>
                <c:pt idx="4">
                  <c:v>157</c:v>
                </c:pt>
                <c:pt idx="5">
                  <c:v>240</c:v>
                </c:pt>
                <c:pt idx="6">
                  <c:v>84</c:v>
                </c:pt>
                <c:pt idx="7">
                  <c:v>85</c:v>
                </c:pt>
                <c:pt idx="8">
                  <c:v>57</c:v>
                </c:pt>
                <c:pt idx="9">
                  <c:v>396</c:v>
                </c:pt>
                <c:pt idx="10">
                  <c:v>31</c:v>
                </c:pt>
                <c:pt idx="11">
                  <c:v>108</c:v>
                </c:pt>
                <c:pt idx="12">
                  <c:v>158</c:v>
                </c:pt>
                <c:pt idx="1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FD-445B-9AF4-6877A8B8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06994080"/>
        <c:axId val="-1371641360"/>
      </c:barChart>
      <c:catAx>
        <c:axId val="-13069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71641360"/>
        <c:crosses val="autoZero"/>
        <c:auto val="1"/>
        <c:lblAlgn val="ctr"/>
        <c:lblOffset val="100"/>
        <c:noMultiLvlLbl val="0"/>
      </c:catAx>
      <c:valAx>
        <c:axId val="-137164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30699408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FFFF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200"/>
              <a:t>Colorado Rural Teaching Stipend (2017-2018)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F7-48DD-A4C3-28EF85D4554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F7-48DD-A4C3-28EF85D4554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F7-48DD-A4C3-28EF85D4554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F7-48DD-A4C3-28EF85D45544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F7-48DD-A4C3-28EF85D45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'[Scholarship -present_3.7.19.xlsx]CRTS'!$A$1:$A$6</c:f>
              <c:strCache>
                <c:ptCount val="6"/>
                <c:pt idx="0">
                  <c:v>Spring 2017</c:v>
                </c:pt>
                <c:pt idx="1">
                  <c:v>Fall 2017</c:v>
                </c:pt>
                <c:pt idx="2">
                  <c:v>Spring 2018</c:v>
                </c:pt>
                <c:pt idx="3">
                  <c:v>Fall 2018</c:v>
                </c:pt>
                <c:pt idx="4">
                  <c:v>Spring 2019</c:v>
                </c:pt>
                <c:pt idx="5">
                  <c:v>Total</c:v>
                </c:pt>
              </c:strCache>
            </c:strRef>
          </c:cat>
          <c:val>
            <c:numRef>
              <c:f>'[Scholarship -present_3.7.19.xlsx]CRTS'!$B$1:$B$6</c:f>
              <c:numCache>
                <c:formatCode>General</c:formatCode>
                <c:ptCount val="6"/>
                <c:pt idx="0">
                  <c:v>22</c:v>
                </c:pt>
                <c:pt idx="1">
                  <c:v>23</c:v>
                </c:pt>
                <c:pt idx="2">
                  <c:v>28</c:v>
                </c:pt>
                <c:pt idx="3">
                  <c:v>22</c:v>
                </c:pt>
                <c:pt idx="4">
                  <c:v>35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F7-48DD-A4C3-28EF85D455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40021360"/>
        <c:axId val="540021688"/>
      </c:barChart>
      <c:catAx>
        <c:axId val="54002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21688"/>
        <c:crosses val="autoZero"/>
        <c:auto val="1"/>
        <c:lblAlgn val="ctr"/>
        <c:lblOffset val="100"/>
        <c:noMultiLvlLbl val="0"/>
      </c:catAx>
      <c:valAx>
        <c:axId val="540021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002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200" b="1" dirty="0"/>
              <a:t>Concurrent Enrollment Educator Qualification </a:t>
            </a:r>
            <a:endParaRPr lang="en-US" sz="3200" b="1" dirty="0" smtClean="0"/>
          </a:p>
          <a:p>
            <a:pPr>
              <a:defRPr/>
            </a:pPr>
            <a:r>
              <a:rPr lang="en-US" sz="3200" b="1" dirty="0" smtClean="0"/>
              <a:t>(</a:t>
            </a:r>
            <a:r>
              <a:rPr lang="en-US" sz="3200" b="1" dirty="0"/>
              <a:t>2017-2018)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66-4F9D-B1E2-DA08313DE45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766-4F9D-B1E2-DA08313DE45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766-4F9D-B1E2-DA08313DE450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766-4F9D-B1E2-DA08313DE450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766-4F9D-B1E2-DA08313DE4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CEEQ!$A$3:$A$9</c:f>
              <c:strCache>
                <c:ptCount val="6"/>
                <c:pt idx="0">
                  <c:v>Summer 2017</c:v>
                </c:pt>
                <c:pt idx="1">
                  <c:v>Fall 2017</c:v>
                </c:pt>
                <c:pt idx="2">
                  <c:v>Spring 2018</c:v>
                </c:pt>
                <c:pt idx="3">
                  <c:v>Summer 2018</c:v>
                </c:pt>
                <c:pt idx="4">
                  <c:v>Fall 2018</c:v>
                </c:pt>
                <c:pt idx="5">
                  <c:v>TOTAL</c:v>
                </c:pt>
              </c:strCache>
            </c:strRef>
          </c:cat>
          <c:val>
            <c:numRef>
              <c:f>CEEQ!$B$3:$B$9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16</c:v>
                </c:pt>
                <c:pt idx="4">
                  <c:v>3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6-4F9D-B1E2-DA08313DE45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64210112"/>
        <c:axId val="764210440"/>
      </c:barChart>
      <c:catAx>
        <c:axId val="7642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210440"/>
        <c:crosses val="autoZero"/>
        <c:auto val="1"/>
        <c:lblAlgn val="ctr"/>
        <c:lblOffset val="100"/>
        <c:noMultiLvlLbl val="0"/>
      </c:catAx>
      <c:valAx>
        <c:axId val="764210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421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600" b="1"/>
              <a:t>National</a:t>
            </a:r>
            <a:r>
              <a:rPr lang="en-US" sz="3600" b="1" baseline="0"/>
              <a:t> Board Certified Teacher (2017-2018)</a:t>
            </a:r>
            <a:endParaRPr lang="en-US" sz="3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2F-442B-9435-1FDE26B293E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B2F-442B-9435-1FDE26B293E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2F-442B-9435-1FDE26B293E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B2F-442B-9435-1FDE26B293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'[Scholarship -present_3.7.19.xlsx]NBCT'!$A$3:$A$7</c:f>
              <c:strCache>
                <c:ptCount val="5"/>
                <c:pt idx="0">
                  <c:v>Fall 2017</c:v>
                </c:pt>
                <c:pt idx="1">
                  <c:v>Spring 2018</c:v>
                </c:pt>
                <c:pt idx="2">
                  <c:v>Summer 2018</c:v>
                </c:pt>
                <c:pt idx="3">
                  <c:v>Fall 2018</c:v>
                </c:pt>
                <c:pt idx="4">
                  <c:v>TOTAL</c:v>
                </c:pt>
              </c:strCache>
            </c:strRef>
          </c:cat>
          <c:val>
            <c:numRef>
              <c:f>'[Scholarship -present_3.7.19.xlsx]NBCT'!$B$3:$B$7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F-442B-9435-1FDE26B293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9016992"/>
        <c:axId val="539018632"/>
      </c:barChart>
      <c:catAx>
        <c:axId val="5390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018632"/>
        <c:crosses val="autoZero"/>
        <c:auto val="1"/>
        <c:lblAlgn val="ctr"/>
        <c:lblOffset val="100"/>
        <c:noMultiLvlLbl val="0"/>
      </c:catAx>
      <c:valAx>
        <c:axId val="539018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01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n>
            <a:solidFill>
              <a:sysClr val="windowText" lastClr="000000"/>
            </a:solidFill>
          </a:ln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Rural Alternative Licensure </a:t>
            </a:r>
            <a:r>
              <a:rPr lang="en-US" sz="3200" dirty="0" smtClean="0"/>
              <a:t>Stipends</a:t>
            </a:r>
            <a:endParaRPr lang="en-US" sz="3200" dirty="0"/>
          </a:p>
          <a:p>
            <a:pPr>
              <a:defRPr sz="3200"/>
            </a:pPr>
            <a:r>
              <a:rPr lang="en-US" sz="3200" dirty="0"/>
              <a:t>(2018)</a:t>
            </a:r>
          </a:p>
        </c:rich>
      </c:tx>
      <c:layout>
        <c:manualLayout>
          <c:xMode val="edge"/>
          <c:yMode val="edge"/>
          <c:x val="0.18374924828370881"/>
          <c:y val="1.798135885270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98-40E9-8596-77E665085ED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98-40E9-8596-77E665085ED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N=149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98-40E9-8596-77E665085ED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n=40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98-40E9-8596-77E665085E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'[Scholarship -present_3.7.19.xlsx]RALS'!$B$1:$C$1</c:f>
              <c:strCache>
                <c:ptCount val="2"/>
                <c:pt idx="0">
                  <c:v>Applications</c:v>
                </c:pt>
                <c:pt idx="1">
                  <c:v>Awards</c:v>
                </c:pt>
              </c:strCache>
            </c:strRef>
          </c:cat>
          <c:val>
            <c:numRef>
              <c:f>'[Scholarship -present_3.7.19.xlsx]RALS'!$B$2:$C$2</c:f>
              <c:numCache>
                <c:formatCode>General</c:formatCode>
                <c:ptCount val="2"/>
                <c:pt idx="0">
                  <c:v>149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8-40E9-8596-77E665085E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0T09:50:29.459" idx="2">
    <p:pos x="5040" y="3035"/>
    <p:text>can we add our logos and pictures here ??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0.40987</cdr:x>
      <cdr:y>0.55895</cdr:y>
    </cdr:from>
    <cdr:to>
      <cdr:x>0.48652</cdr:x>
      <cdr:y>0.68009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94930" y="2347976"/>
          <a:ext cx="597487" cy="5088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76200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593F-4B62-4719-955B-158D5B08119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D224-6114-4CFA-A5DF-DE8660FE3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8FDDF-4F05-43AA-A352-D3BC014618CA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AB643-1C83-46B1-A4FF-8E4A58FA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1669-B440-49EE-8F0D-9B5D0CFF11E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3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1531-63E5-4E97-BDEE-7CE578F2DCFC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3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C64-17AE-4DB6-9528-BBFB3CCEE793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7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B443-CA51-41CE-8401-FC50C895A20B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64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77F0-9453-4E79-AB30-442B23B8372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6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4977-3C19-4343-93A5-72743875F657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3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5663E-4031-4044-A815-F2E61916F040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5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C848-FE1D-433B-B166-3A19DA8A6C0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6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F33-3224-487A-905B-7D2398D2DDBD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1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" y="2669749"/>
            <a:ext cx="2700533" cy="368199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6306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09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3DD2-EFE1-4B70-8749-E8F80145036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49EE-B413-4417-9224-0042D62C11DE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17AA-FEFF-4F67-B499-0B6788B541A2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BB0D-2B17-46F8-88EB-AF00BE4DDD9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A92A-B20C-4F3B-BBDE-E71C6F5C1E5F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8097-50DF-4E70-9FD3-6312AB54BF54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D280-10F6-4087-839D-492CC11F5D97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9D9-A349-4FCC-A04A-DE7292DB45EF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1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2F82-902E-4D1C-8E10-D3E719651D3E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26C2-0AE4-4588-882F-43AC56133D56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D3B6-34F9-4D86-9BC8-32A9F207EB08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8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B74-DD47-4FCB-AE81-FFC9E609B425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5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D0B1-8566-47D1-A790-2098EC6C85BB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5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51A4-E245-4FDA-A551-FD00EB15E3AA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B141D7-8CAD-4AB9-881F-B25154D2C919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F748-31DA-4297-96EF-69DC737B5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37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811" r:id="rId20"/>
    <p:sldLayoutId id="2147483661" r:id="rId21"/>
    <p:sldLayoutId id="2147483662" r:id="rId22"/>
    <p:sldLayoutId id="2147483664" r:id="rId23"/>
    <p:sldLayoutId id="2147483670" r:id="rId24"/>
    <p:sldLayoutId id="2147483669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1165858"/>
            <a:ext cx="6858000" cy="107442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i="1" dirty="0" smtClean="0">
                <a:solidFill>
                  <a:srgbClr val="FFFF00"/>
                </a:solidFill>
              </a:rPr>
              <a:t>eaching </a:t>
            </a:r>
            <a:r>
              <a:rPr lang="en-US" i="1" dirty="0">
                <a:solidFill>
                  <a:srgbClr val="FFFF00"/>
                </a:solidFill>
              </a:rPr>
              <a:t>in Small Rural Schools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48665" y="2526030"/>
            <a:ext cx="7343775" cy="190881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Valerie JH Sherman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Rural Education Coordinator</a:t>
            </a:r>
            <a:r>
              <a:rPr lang="en-US" sz="1400" dirty="0">
                <a:solidFill>
                  <a:schemeClr val="bg1"/>
                </a:solidFill>
              </a:rPr>
              <a:t>, Colorado Center for Rural Education, University of Northern Colorado</a:t>
            </a:r>
          </a:p>
          <a:p>
            <a:r>
              <a:rPr lang="en-US" sz="1400" dirty="0">
                <a:solidFill>
                  <a:schemeClr val="bg1"/>
                </a:solidFill>
              </a:rPr>
              <a:t>Dr. Harvey Rude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Executive Director, Colorado Center for Rural Education, University of Northern Colorado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596997" y="1142999"/>
            <a:ext cx="85470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650" y="-309563"/>
            <a:ext cx="11163300" cy="7477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27" y="362527"/>
            <a:ext cx="5853546" cy="5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443" y="2861734"/>
            <a:ext cx="7695666" cy="191564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Recruitment-related   				  </a:t>
            </a:r>
            <a:r>
              <a:rPr lang="en-US" b="1" dirty="0" smtClean="0">
                <a:solidFill>
                  <a:srgbClr val="FFFF00"/>
                </a:solidFill>
              </a:rPr>
              <a:t>Stipends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31" y="5550647"/>
            <a:ext cx="942110" cy="9421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59229" y="315686"/>
            <a:ext cx="8156121" cy="5923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Colorado Rural Teaching Stipend </a:t>
            </a:r>
          </a:p>
          <a:p>
            <a:pPr marL="0" indent="0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(2017-2018)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Award: $2800 during student teaching semester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Placed in a rural school district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pply </a:t>
            </a:r>
            <a:r>
              <a:rPr lang="en-US" sz="2800" dirty="0">
                <a:solidFill>
                  <a:srgbClr val="FFFF00"/>
                </a:solidFill>
              </a:rPr>
              <a:t>to and work in a rural school </a:t>
            </a:r>
            <a:r>
              <a:rPr lang="en-US" sz="2800" dirty="0" smtClean="0">
                <a:solidFill>
                  <a:srgbClr val="FFFF00"/>
                </a:solidFill>
              </a:rPr>
              <a:t>district after </a:t>
            </a:r>
            <a:r>
              <a:rPr lang="en-US" sz="2800" dirty="0" smtClean="0">
                <a:solidFill>
                  <a:srgbClr val="FFFF00"/>
                </a:solidFill>
              </a:rPr>
              <a:t>graduation for two years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Receive half </a:t>
            </a:r>
            <a:r>
              <a:rPr lang="en-US" sz="2800" dirty="0">
                <a:solidFill>
                  <a:srgbClr val="FFFF00"/>
                </a:solidFill>
              </a:rPr>
              <a:t>of the stipend at the </a:t>
            </a:r>
            <a:r>
              <a:rPr lang="en-US" sz="2800" dirty="0" smtClean="0">
                <a:solidFill>
                  <a:srgbClr val="FFFF00"/>
                </a:solidFill>
              </a:rPr>
              <a:t>start of student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R</a:t>
            </a:r>
            <a:r>
              <a:rPr lang="en-US" sz="2800" dirty="0" smtClean="0">
                <a:solidFill>
                  <a:srgbClr val="FFFF00"/>
                </a:solidFill>
              </a:rPr>
              <a:t>emaining </a:t>
            </a:r>
            <a:r>
              <a:rPr lang="en-US" sz="2800" dirty="0">
                <a:solidFill>
                  <a:srgbClr val="FFFF00"/>
                </a:solidFill>
              </a:rPr>
              <a:t>half </a:t>
            </a:r>
            <a:r>
              <a:rPr lang="en-US" sz="2800" dirty="0" smtClean="0">
                <a:solidFill>
                  <a:srgbClr val="FFFF00"/>
                </a:solidFill>
              </a:rPr>
              <a:t>after completing </a:t>
            </a:r>
            <a:r>
              <a:rPr lang="en-US" sz="2800" dirty="0">
                <a:solidFill>
                  <a:srgbClr val="FFFF00"/>
                </a:solidFill>
              </a:rPr>
              <a:t>student </a:t>
            </a:r>
            <a:r>
              <a:rPr lang="en-US" sz="2800" dirty="0" smtClean="0">
                <a:solidFill>
                  <a:srgbClr val="FFFF00"/>
                </a:solidFill>
              </a:rPr>
              <a:t>teaching and having applied to work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rural </a:t>
            </a:r>
            <a:r>
              <a:rPr lang="en-US" sz="2800" dirty="0">
                <a:solidFill>
                  <a:srgbClr val="FFFF00"/>
                </a:solidFill>
              </a:rPr>
              <a:t>school </a:t>
            </a:r>
            <a:r>
              <a:rPr lang="en-US" sz="2600" dirty="0" smtClean="0">
                <a:solidFill>
                  <a:srgbClr val="FFFF00"/>
                </a:solidFill>
              </a:rPr>
              <a:t>district.</a:t>
            </a:r>
            <a:r>
              <a:rPr lang="en-US" sz="2600" dirty="0">
                <a:solidFill>
                  <a:srgbClr val="FFFF00"/>
                </a:solidFill>
              </a:rPr>
              <a:t>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81" y="315686"/>
            <a:ext cx="998857" cy="9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438605"/>
              </p:ext>
            </p:extLst>
          </p:nvPr>
        </p:nvGraphicFramePr>
        <p:xfrm>
          <a:off x="572655" y="544945"/>
          <a:ext cx="8128000" cy="542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7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Retention-related Efforts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34360" y="1969656"/>
            <a:ext cx="7886700" cy="4084303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Award: $6,000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G</a:t>
            </a:r>
            <a:r>
              <a:rPr lang="en-US" sz="3200" b="1" dirty="0" smtClean="0">
                <a:solidFill>
                  <a:srgbClr val="FFFF00"/>
                </a:solidFill>
              </a:rPr>
              <a:t>raduate-level coursework (six or so)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</a:rPr>
              <a:t>Colordo</a:t>
            </a:r>
            <a:r>
              <a:rPr lang="en-US" sz="3200" b="1" dirty="0" smtClean="0">
                <a:solidFill>
                  <a:srgbClr val="FFFF00"/>
                </a:solidFill>
              </a:rPr>
              <a:t> Approved program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Three year rural commitment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Receive half </a:t>
            </a:r>
            <a:r>
              <a:rPr lang="en-US" sz="3200" b="1" dirty="0">
                <a:solidFill>
                  <a:srgbClr val="FFFF00"/>
                </a:solidFill>
              </a:rPr>
              <a:t>the stipend at the start of the </a:t>
            </a:r>
            <a:r>
              <a:rPr lang="en-US" sz="3200" b="1" dirty="0" smtClean="0">
                <a:solidFill>
                  <a:srgbClr val="FFFF00"/>
                </a:solidFill>
              </a:rPr>
              <a:t>program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R</a:t>
            </a:r>
            <a:r>
              <a:rPr lang="en-US" sz="3200" b="1" dirty="0" smtClean="0">
                <a:solidFill>
                  <a:srgbClr val="FFFF00"/>
                </a:solidFill>
              </a:rPr>
              <a:t>emaining </a:t>
            </a:r>
            <a:r>
              <a:rPr lang="en-US" sz="3200" b="1" dirty="0">
                <a:solidFill>
                  <a:srgbClr val="FFFF00"/>
                </a:solidFill>
              </a:rPr>
              <a:t>half </a:t>
            </a:r>
            <a:r>
              <a:rPr lang="en-US" sz="3200" b="1" dirty="0" smtClean="0">
                <a:solidFill>
                  <a:srgbClr val="FFFF00"/>
                </a:solidFill>
              </a:rPr>
              <a:t>after successful plan of study completion and fully </a:t>
            </a:r>
            <a:r>
              <a:rPr lang="en-US" sz="3200" b="1" dirty="0">
                <a:solidFill>
                  <a:srgbClr val="FFFF00"/>
                </a:solidFill>
              </a:rPr>
              <a:t>qualified to teach concurrent enrollment courses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535" y="812135"/>
            <a:ext cx="7886700" cy="5212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Concurrent Enrollment Educator  Qualification Stipend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73" y="341586"/>
            <a:ext cx="1106426" cy="11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1353"/>
              </p:ext>
            </p:extLst>
          </p:nvPr>
        </p:nvGraphicFramePr>
        <p:xfrm>
          <a:off x="712476" y="449715"/>
          <a:ext cx="7906326" cy="598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6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314325" y="1654346"/>
            <a:ext cx="8515350" cy="439961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Award: $</a:t>
            </a:r>
            <a:r>
              <a:rPr lang="en-US" sz="2800" b="1" dirty="0" smtClean="0">
                <a:solidFill>
                  <a:srgbClr val="FFFF00"/>
                </a:solidFill>
              </a:rPr>
              <a:t>3,975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Enroll </a:t>
            </a:r>
            <a:r>
              <a:rPr lang="en-US" sz="2800" b="1" dirty="0">
                <a:solidFill>
                  <a:srgbClr val="FFFF00"/>
                </a:solidFill>
              </a:rPr>
              <a:t>with the National </a:t>
            </a:r>
            <a:r>
              <a:rPr lang="en-US" sz="2800" b="1" dirty="0" smtClean="0">
                <a:solidFill>
                  <a:srgbClr val="FFFF00"/>
                </a:solidFill>
              </a:rPr>
              <a:t>Boards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</a:t>
            </a:r>
            <a:r>
              <a:rPr lang="en-US" sz="2800" b="1" dirty="0" smtClean="0">
                <a:solidFill>
                  <a:srgbClr val="FFFF00"/>
                </a:solidFill>
              </a:rPr>
              <a:t>egister </a:t>
            </a:r>
            <a:r>
              <a:rPr lang="en-US" sz="2800" b="1" dirty="0">
                <a:solidFill>
                  <a:srgbClr val="FFFF00"/>
                </a:solidFill>
              </a:rPr>
              <a:t>for each of the four components of the National Board </a:t>
            </a:r>
            <a:r>
              <a:rPr lang="en-US" sz="2800" b="1" dirty="0" smtClean="0">
                <a:solidFill>
                  <a:srgbClr val="FFFF00"/>
                </a:solidFill>
              </a:rPr>
              <a:t>portfolio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2-year Colorado </a:t>
            </a:r>
            <a:r>
              <a:rPr lang="en-US" sz="2800" b="1" dirty="0">
                <a:solidFill>
                  <a:srgbClr val="FFFF00"/>
                </a:solidFill>
              </a:rPr>
              <a:t>Rural National Board cohort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Receive </a:t>
            </a:r>
            <a:r>
              <a:rPr lang="en-US" sz="2800" b="1" dirty="0">
                <a:solidFill>
                  <a:srgbClr val="FFFF00"/>
                </a:solidFill>
              </a:rPr>
              <a:t>half </a:t>
            </a:r>
            <a:r>
              <a:rPr lang="en-US" sz="2800" b="1" dirty="0" smtClean="0">
                <a:solidFill>
                  <a:srgbClr val="FFFF00"/>
                </a:solidFill>
              </a:rPr>
              <a:t>at </a:t>
            </a:r>
            <a:r>
              <a:rPr lang="en-US" sz="2800" b="1" dirty="0">
                <a:solidFill>
                  <a:srgbClr val="FFFF00"/>
                </a:solidFill>
              </a:rPr>
              <a:t>the start of the program and the remaining half </a:t>
            </a:r>
            <a:r>
              <a:rPr lang="en-US" sz="2800" b="1" dirty="0" smtClean="0">
                <a:solidFill>
                  <a:srgbClr val="FFFF00"/>
                </a:solidFill>
              </a:rPr>
              <a:t>once Board </a:t>
            </a:r>
            <a:r>
              <a:rPr lang="en-US" sz="2800" b="1" dirty="0" smtClean="0">
                <a:solidFill>
                  <a:srgbClr val="FFFF00"/>
                </a:solidFill>
              </a:rPr>
              <a:t>Certified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Three year rural commitment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728051"/>
            <a:ext cx="7886700" cy="5212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National Board Certified Teacher (2018-on)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3792"/>
              </p:ext>
            </p:extLst>
          </p:nvPr>
        </p:nvGraphicFramePr>
        <p:xfrm>
          <a:off x="746234" y="683171"/>
          <a:ext cx="7798676" cy="568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18443" y="1360055"/>
            <a:ext cx="7886700" cy="5037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Award: Up </a:t>
            </a:r>
            <a:r>
              <a:rPr lang="en-US" sz="3200" b="1" dirty="0">
                <a:solidFill>
                  <a:srgbClr val="FFFF00"/>
                </a:solidFill>
              </a:rPr>
              <a:t>to $</a:t>
            </a:r>
            <a:r>
              <a:rPr lang="en-US" sz="3200" b="1" dirty="0" smtClean="0">
                <a:solidFill>
                  <a:srgbClr val="FFFF00"/>
                </a:solidFill>
              </a:rPr>
              <a:t>6,000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Alternative </a:t>
            </a:r>
            <a:r>
              <a:rPr lang="en-US" sz="2800" b="1" dirty="0">
                <a:solidFill>
                  <a:srgbClr val="FFFF00"/>
                </a:solidFill>
              </a:rPr>
              <a:t>Licensure </a:t>
            </a:r>
            <a:r>
              <a:rPr lang="en-US" sz="2800" b="1" dirty="0" smtClean="0">
                <a:solidFill>
                  <a:srgbClr val="FFFF00"/>
                </a:solidFill>
              </a:rPr>
              <a:t>program;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PRAXIS;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Alternative License;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Initial License;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Assorted (e.g., technology- </a:t>
            </a:r>
            <a:r>
              <a:rPr lang="en-US" sz="2800" b="1" dirty="0">
                <a:solidFill>
                  <a:srgbClr val="FFFF00"/>
                </a:solidFill>
              </a:rPr>
              <a:t>and travel-related </a:t>
            </a:r>
            <a:r>
              <a:rPr lang="en-US" sz="2800" b="1" dirty="0" smtClean="0">
                <a:solidFill>
                  <a:srgbClr val="FFFF00"/>
                </a:solidFill>
              </a:rPr>
              <a:t>costs)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</a:rPr>
              <a:t>alf </a:t>
            </a:r>
            <a:r>
              <a:rPr lang="en-US" sz="3200" b="1" dirty="0">
                <a:solidFill>
                  <a:srgbClr val="FFFF00"/>
                </a:solidFill>
              </a:rPr>
              <a:t>the stipend amount at the </a:t>
            </a:r>
            <a:r>
              <a:rPr lang="en-US" sz="3200" b="1" dirty="0" smtClean="0">
                <a:solidFill>
                  <a:srgbClr val="FFFF00"/>
                </a:solidFill>
              </a:rPr>
              <a:t>start, half </a:t>
            </a:r>
            <a:r>
              <a:rPr lang="en-US" sz="3200" b="1" dirty="0">
                <a:solidFill>
                  <a:srgbClr val="FFFF00"/>
                </a:solidFill>
              </a:rPr>
              <a:t>after obtaining </a:t>
            </a:r>
            <a:r>
              <a:rPr lang="en-US" sz="3200" b="1" dirty="0" smtClean="0">
                <a:solidFill>
                  <a:srgbClr val="FFFF00"/>
                </a:solidFill>
              </a:rPr>
              <a:t>Initial license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Three year rural commitment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148" y="517844"/>
            <a:ext cx="8636666" cy="5212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Rural Alternative Licensure Stipend (2018-on)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28842219"/>
              </p:ext>
            </p:extLst>
          </p:nvPr>
        </p:nvGraphicFramePr>
        <p:xfrm>
          <a:off x="357352" y="557049"/>
          <a:ext cx="8157998" cy="565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0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44" y="2260497"/>
            <a:ext cx="7055380" cy="140053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ntroductions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/>
          <a:stretch/>
        </p:blipFill>
        <p:spPr>
          <a:xfrm>
            <a:off x="375817" y="1358532"/>
            <a:ext cx="7166918" cy="519309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168464"/>
              </p:ext>
            </p:extLst>
          </p:nvPr>
        </p:nvGraphicFramePr>
        <p:xfrm>
          <a:off x="7657737" y="5029200"/>
          <a:ext cx="1225006" cy="1522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503">
                  <a:extLst>
                    <a:ext uri="{9D8B030D-6E8A-4147-A177-3AD203B41FA5}">
                      <a16:colId xmlns:a16="http://schemas.microsoft.com/office/drawing/2014/main" val="539958913"/>
                    </a:ext>
                  </a:extLst>
                </a:gridCol>
                <a:gridCol w="612503">
                  <a:extLst>
                    <a:ext uri="{9D8B030D-6E8A-4147-A177-3AD203B41FA5}">
                      <a16:colId xmlns:a16="http://schemas.microsoft.com/office/drawing/2014/main" val="1065082981"/>
                    </a:ext>
                  </a:extLst>
                </a:gridCol>
              </a:tblGrid>
              <a:tr h="42514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586323"/>
                  </a:ext>
                </a:extLst>
              </a:tr>
              <a:tr h="278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4338287"/>
                  </a:ext>
                </a:extLst>
              </a:tr>
              <a:tr h="278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363503"/>
                  </a:ext>
                </a:extLst>
              </a:tr>
              <a:tr h="278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16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5023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5817" y="593726"/>
            <a:ext cx="7696200" cy="8976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CCRE Stipend Awards (all): 2017-2018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3" y="2861734"/>
            <a:ext cx="7773060" cy="1915647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Rural Recruitment Events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6441" y="4777381"/>
            <a:ext cx="7930717" cy="860400"/>
          </a:xfrm>
        </p:spPr>
        <p:txBody>
          <a:bodyPr>
            <a:noAutofit/>
          </a:bodyPr>
          <a:lstStyle/>
          <a:p>
            <a:r>
              <a:rPr lang="en-US" sz="3600" b="1" dirty="0"/>
              <a:t>If you build it, they will come…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90" y="225760"/>
            <a:ext cx="1492468" cy="14924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411452" y="462455"/>
            <a:ext cx="7886700" cy="598452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400" b="1" u="sng" cap="none" dirty="0" smtClean="0">
                <a:solidFill>
                  <a:srgbClr val="FFFF00"/>
                </a:solidFill>
              </a:rPr>
              <a:t>Rural Education Expo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Friday, March 29, 2019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CSU-Pueblo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11:30-3:30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Meet And Greets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Classroom Management Info Session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Lunch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cap="none" dirty="0" smtClean="0">
                <a:solidFill>
                  <a:srgbClr val="FFFF00"/>
                </a:solidFill>
              </a:rPr>
              <a:t>School of Education Dean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49" y="333530"/>
            <a:ext cx="1246022" cy="12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02" y="220718"/>
            <a:ext cx="854553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</a:rPr>
              <a:t>Great </a:t>
            </a:r>
            <a:r>
              <a:rPr lang="en-US" sz="4000" b="1" u="sng" dirty="0">
                <a:solidFill>
                  <a:srgbClr val="FFFF00"/>
                </a:solidFill>
              </a:rPr>
              <a:t>Northwest Rural </a:t>
            </a:r>
            <a:r>
              <a:rPr lang="en-US" sz="4000" b="1" u="sng" dirty="0" smtClean="0">
                <a:solidFill>
                  <a:srgbClr val="FFFF00"/>
                </a:solidFill>
              </a:rPr>
              <a:t>Education </a:t>
            </a:r>
            <a:br>
              <a:rPr lang="en-US" sz="4000" b="1" u="sng" dirty="0" smtClean="0">
                <a:solidFill>
                  <a:srgbClr val="FFFF00"/>
                </a:solidFill>
              </a:rPr>
            </a:br>
            <a:r>
              <a:rPr lang="en-US" sz="4000" b="1" u="sng" dirty="0" smtClean="0">
                <a:solidFill>
                  <a:srgbClr val="FFFF00"/>
                </a:solidFill>
              </a:rPr>
              <a:t>Recruiting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u="sng" dirty="0">
              <a:solidFill>
                <a:srgbClr val="FFFF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April 13-14</a:t>
            </a:r>
            <a:r>
              <a:rPr lang="en-US" sz="3200" b="1" dirty="0">
                <a:solidFill>
                  <a:srgbClr val="FFFF00"/>
                </a:solidFill>
              </a:rPr>
              <a:t>, 2019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Preservice: Tours of school districts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High-school student: Education Exploration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Transportation to and from Steamboat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Overnight </a:t>
            </a:r>
            <a:r>
              <a:rPr lang="en-US" sz="3200" b="1" dirty="0" smtClean="0">
                <a:solidFill>
                  <a:srgbClr val="FFFF00"/>
                </a:solidFill>
              </a:rPr>
              <a:t>lodging and most </a:t>
            </a:r>
            <a:r>
              <a:rPr lang="en-US" sz="3200" b="1" dirty="0">
                <a:solidFill>
                  <a:srgbClr val="FFFF00"/>
                </a:solidFill>
              </a:rPr>
              <a:t>meals </a:t>
            </a:r>
          </a:p>
        </p:txBody>
      </p:sp>
    </p:spTree>
    <p:extLst>
      <p:ext uri="{BB962C8B-B14F-4D97-AF65-F5344CB8AC3E}">
        <p14:creationId xmlns:p14="http://schemas.microsoft.com/office/powerpoint/2010/main" val="23129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8" y="295736"/>
            <a:ext cx="8070492" cy="61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84" y="425510"/>
            <a:ext cx="961856" cy="961856"/>
          </a:xfrm>
        </p:spPr>
      </p:pic>
      <p:sp>
        <p:nvSpPr>
          <p:cNvPr id="5" name="Rectangle 4"/>
          <p:cNvSpPr/>
          <p:nvPr/>
        </p:nvSpPr>
        <p:spPr>
          <a:xfrm>
            <a:off x="241738" y="588579"/>
            <a:ext cx="854800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</a:rPr>
              <a:t>East Central Immersion and Recruiting </a:t>
            </a:r>
            <a:r>
              <a:rPr lang="en-US" sz="4000" b="1" u="sng" dirty="0" smtClean="0">
                <a:solidFill>
                  <a:srgbClr val="FFFF00"/>
                </a:solidFill>
              </a:rPr>
              <a:t>Event</a:t>
            </a:r>
          </a:p>
          <a:p>
            <a:endParaRPr lang="en-US" sz="3600" b="1" u="sng" dirty="0">
              <a:solidFill>
                <a:srgbClr val="FFFF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April 16-18</a:t>
            </a:r>
            <a:r>
              <a:rPr lang="en-US" sz="3200" b="1" dirty="0">
                <a:solidFill>
                  <a:srgbClr val="FFFF00"/>
                </a:solidFill>
              </a:rPr>
              <a:t>, </a:t>
            </a:r>
            <a:r>
              <a:rPr lang="en-US" sz="3200" b="1" dirty="0" smtClean="0">
                <a:solidFill>
                  <a:srgbClr val="FFFF00"/>
                </a:solidFill>
              </a:rPr>
              <a:t>2019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Nine </a:t>
            </a:r>
            <a:r>
              <a:rPr lang="en-US" sz="3200" b="1" dirty="0" smtClean="0">
                <a:solidFill>
                  <a:srgbClr val="FFFF00"/>
                </a:solidFill>
              </a:rPr>
              <a:t>East-central school districts</a:t>
            </a:r>
            <a:endParaRPr lang="en-US" sz="3200" b="1" dirty="0">
              <a:solidFill>
                <a:srgbClr val="FFFF00"/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Lodging: local hand-picked families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Partner with hand-picked master teachers</a:t>
            </a:r>
          </a:p>
        </p:txBody>
      </p:sp>
    </p:spTree>
    <p:extLst>
      <p:ext uri="{BB962C8B-B14F-4D97-AF65-F5344CB8AC3E}">
        <p14:creationId xmlns:p14="http://schemas.microsoft.com/office/powerpoint/2010/main" val="36143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489" y="295736"/>
            <a:ext cx="7969016" cy="61355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44650"/>
            <a:ext cx="4762500" cy="3568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6331" y="1270393"/>
            <a:ext cx="8502869" cy="4807134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Rude, Ph.D.</a:t>
            </a:r>
          </a:p>
          <a:p>
            <a:pPr algn="ctr">
              <a:spcBef>
                <a:spcPts val="0"/>
              </a:spcBef>
            </a:pP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algn="ctr">
              <a:spcBef>
                <a:spcPts val="0"/>
              </a:spcBef>
            </a:pP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Harvey.rude@unco.edu</a:t>
            </a:r>
          </a:p>
          <a:p>
            <a:pPr algn="ctr">
              <a:spcBef>
                <a:spcPts val="0"/>
              </a:spcBef>
            </a:pPr>
            <a:endParaRPr lang="en-US" sz="4000" cap="none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0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Valerie JH Sherman, Ph.D</a:t>
            </a:r>
            <a:r>
              <a:rPr lang="en-US" sz="40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cap="none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Education Coordinator</a:t>
            </a:r>
          </a:p>
          <a:p>
            <a:pPr algn="ctr">
              <a:spcBef>
                <a:spcPts val="0"/>
              </a:spcBef>
            </a:pP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valerie.sherman@unco.edu</a:t>
            </a:r>
          </a:p>
          <a:p>
            <a:pPr algn="ctr">
              <a:spcBef>
                <a:spcPts val="0"/>
              </a:spcBef>
            </a:pPr>
            <a:endParaRPr lang="en-US" sz="4000" cap="none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800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www.unco.edu/colorado-center-for-rural-education</a:t>
            </a:r>
          </a:p>
          <a:p>
            <a:pPr algn="ctr"/>
            <a:endParaRPr lang="en-US" sz="4000" b="1" cap="none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400" b="1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3" y="511128"/>
            <a:ext cx="1506532" cy="15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1516" y="-1"/>
            <a:ext cx="11008552" cy="6927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728855"/>
            <a:ext cx="1027917" cy="10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0" y="-1173163"/>
            <a:ext cx="115824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68" y="-1027917"/>
            <a:ext cx="1027917" cy="10279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572875" cy="66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340928"/>
            <a:ext cx="1027917" cy="10279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7871" y="0"/>
            <a:ext cx="1211974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18" y="5599546"/>
            <a:ext cx="1027917" cy="10279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F748-31DA-4297-96EF-69DC737B5D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58" y="384001"/>
            <a:ext cx="7014295" cy="62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9188"/>
              </p:ext>
            </p:extLst>
          </p:nvPr>
        </p:nvGraphicFramePr>
        <p:xfrm>
          <a:off x="274321" y="240145"/>
          <a:ext cx="8527934" cy="502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17" y="442715"/>
            <a:ext cx="8871966" cy="681577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latin typeface="+mn-lt"/>
              </a:rPr>
              <a:t>Colorado </a:t>
            </a:r>
            <a:r>
              <a:rPr lang="en-US" sz="1800" b="1" dirty="0">
                <a:latin typeface="+mn-lt"/>
              </a:rPr>
              <a:t>Educator Preparation </a:t>
            </a: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r>
              <a:rPr lang="en-US" sz="1800" b="1" dirty="0" smtClean="0">
                <a:latin typeface="+mn-lt"/>
              </a:rPr>
              <a:t>Institution </a:t>
            </a:r>
            <a:r>
              <a:rPr lang="en-US" sz="1800" b="1" dirty="0">
                <a:latin typeface="+mn-lt"/>
              </a:rPr>
              <a:t>of Higher Education </a:t>
            </a:r>
            <a:r>
              <a:rPr lang="en-US" sz="1800" b="1" dirty="0" smtClean="0">
                <a:latin typeface="+mn-lt"/>
              </a:rPr>
              <a:t>Completers 2010-2016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2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807" y="4983711"/>
            <a:ext cx="8608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dirty="0" smtClean="0"/>
          </a:p>
          <a:p>
            <a:pPr lvl="0" algn="ctr"/>
            <a:endParaRPr lang="en-US" b="1" dirty="0" smtClean="0">
              <a:solidFill>
                <a:srgbClr val="FFFF00"/>
              </a:solidFill>
            </a:endParaRPr>
          </a:p>
          <a:p>
            <a:pPr lvl="0" algn="ctr"/>
            <a:r>
              <a:rPr lang="en-US" b="1" dirty="0" smtClean="0">
                <a:solidFill>
                  <a:srgbClr val="FFFF00"/>
                </a:solidFill>
              </a:rPr>
              <a:t>Since 2010, Colorado has had a 24.4</a:t>
            </a:r>
            <a:r>
              <a:rPr lang="en-US" b="1" dirty="0">
                <a:solidFill>
                  <a:srgbClr val="FFFF00"/>
                </a:solidFill>
              </a:rPr>
              <a:t>% decline in the number of educators completing an </a:t>
            </a:r>
            <a:r>
              <a:rPr lang="en-US" b="1" dirty="0" smtClean="0">
                <a:solidFill>
                  <a:srgbClr val="FFFF00"/>
                </a:solidFill>
              </a:rPr>
              <a:t>educator </a:t>
            </a:r>
            <a:r>
              <a:rPr lang="en-US" b="1" dirty="0">
                <a:solidFill>
                  <a:srgbClr val="FFFF00"/>
                </a:solidFill>
              </a:rPr>
              <a:t>preparation program </a:t>
            </a:r>
            <a:r>
              <a:rPr lang="en-US" b="1" dirty="0" smtClean="0">
                <a:solidFill>
                  <a:srgbClr val="FFFF00"/>
                </a:solidFill>
              </a:rPr>
              <a:t>at our </a:t>
            </a:r>
            <a:r>
              <a:rPr lang="en-US" b="1" dirty="0">
                <a:solidFill>
                  <a:srgbClr val="FFFF00"/>
                </a:solidFill>
              </a:rPr>
              <a:t>colleges and </a:t>
            </a:r>
            <a:r>
              <a:rPr lang="en-US" b="1" dirty="0" smtClean="0">
                <a:solidFill>
                  <a:srgbClr val="FFFF00"/>
                </a:solidFill>
              </a:rPr>
              <a:t>universities.</a:t>
            </a:r>
          </a:p>
          <a:p>
            <a:pPr lvl="0" algn="ctr"/>
            <a:endParaRPr lang="en-US" dirty="0"/>
          </a:p>
          <a:p>
            <a:pPr lvl="0" algn="ctr"/>
            <a:endParaRPr lang="en-US" dirty="0"/>
          </a:p>
          <a:p>
            <a:pPr lvl="0"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26" y="403472"/>
            <a:ext cx="760062" cy="7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34008013"/>
              </p:ext>
            </p:extLst>
          </p:nvPr>
        </p:nvGraphicFramePr>
        <p:xfrm>
          <a:off x="659567" y="667062"/>
          <a:ext cx="7904616" cy="460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490" y="5339606"/>
            <a:ext cx="8595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2015-2016: Significant </a:t>
            </a:r>
            <a:r>
              <a:rPr lang="en-US" sz="3200" b="1" dirty="0">
                <a:solidFill>
                  <a:srgbClr val="FFFF00"/>
                </a:solidFill>
              </a:rPr>
              <a:t>declines in math, science and English language </a:t>
            </a:r>
            <a:r>
              <a:rPr lang="en-US" sz="3200" b="1" dirty="0" smtClean="0">
                <a:solidFill>
                  <a:srgbClr val="FFFF00"/>
                </a:solidFill>
              </a:rPr>
              <a:t>arts.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01" y="280647"/>
            <a:ext cx="940984" cy="940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9971" y="3161515"/>
            <a:ext cx="598811" cy="6889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5956" y="3122421"/>
            <a:ext cx="598811" cy="7186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4883" y="2936132"/>
            <a:ext cx="491599" cy="8920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359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Trebuchet MS</vt:lpstr>
      <vt:lpstr>Wingdings 3</vt:lpstr>
      <vt:lpstr>Ion</vt:lpstr>
      <vt:lpstr>Teaching in Small Rural Schools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Colorado Educator Preparation  Institution of Higher Education Completers 2010-2016 </vt:lpstr>
      <vt:lpstr>PowerPoint Presentation</vt:lpstr>
      <vt:lpstr>Recruitment-related         Stipends</vt:lpstr>
      <vt:lpstr>PowerPoint Presentation</vt:lpstr>
      <vt:lpstr>PowerPoint Presentation</vt:lpstr>
      <vt:lpstr>Retention-related Efforts</vt:lpstr>
      <vt:lpstr>Concurrent Enrollment Educator  Qualification Stipend</vt:lpstr>
      <vt:lpstr>PowerPoint Presentation</vt:lpstr>
      <vt:lpstr>National Board Certified Teacher (2018-on)</vt:lpstr>
      <vt:lpstr>PowerPoint Presentation</vt:lpstr>
      <vt:lpstr>Rural Alternative Licensure Stipend (2018-on)</vt:lpstr>
      <vt:lpstr>PowerPoint Presentation</vt:lpstr>
      <vt:lpstr>PowerPoint Presentation</vt:lpstr>
      <vt:lpstr>Rural Recruitment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Acacia</dc:creator>
  <cp:lastModifiedBy>Sherman, Valerie</cp:lastModifiedBy>
  <cp:revision>174</cp:revision>
  <cp:lastPrinted>2017-08-25T15:19:42Z</cp:lastPrinted>
  <dcterms:created xsi:type="dcterms:W3CDTF">2016-08-31T23:11:11Z</dcterms:created>
  <dcterms:modified xsi:type="dcterms:W3CDTF">2019-03-08T14:59:15Z</dcterms:modified>
</cp:coreProperties>
</file>